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708" autoAdjust="0"/>
  </p:normalViewPr>
  <p:slideViewPr>
    <p:cSldViewPr snapToGrid="0">
      <p:cViewPr varScale="1">
        <p:scale>
          <a:sx n="59" d="100"/>
          <a:sy n="59" d="100"/>
        </p:scale>
        <p:origin x="-23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1"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5CE50-6404-461E-AB94-D022E8815EC2}" type="datetimeFigureOut">
              <a:rPr lang="en-US" smtClean="0"/>
              <a:t>12/2/17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BF55D-0A9C-47DA-9336-4A2BD90A23C3}" type="slidenum">
              <a:rPr lang="en-US" smtClean="0"/>
              <a:t>‹#›</a:t>
            </a:fld>
            <a:endParaRPr lang="en-US"/>
          </a:p>
        </p:txBody>
      </p:sp>
    </p:spTree>
    <p:extLst>
      <p:ext uri="{BB962C8B-B14F-4D97-AF65-F5344CB8AC3E}">
        <p14:creationId xmlns:p14="http://schemas.microsoft.com/office/powerpoint/2010/main" val="396001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Fill in the Blank in Guide – Page 3</a:t>
            </a:r>
          </a:p>
          <a:p>
            <a:pPr marL="171450" indent="-171450">
              <a:buFontTx/>
              <a:buChar char="-"/>
            </a:pPr>
            <a:endParaRPr lang="en-US" b="1" dirty="0"/>
          </a:p>
          <a:p>
            <a:pPr marL="171450" indent="-171450">
              <a:buFontTx/>
              <a:buChar char="-"/>
            </a:pPr>
            <a:r>
              <a:rPr lang="en-US" b="1" dirty="0"/>
              <a:t>Yearnings </a:t>
            </a:r>
            <a:r>
              <a:rPr lang="en-US" dirty="0"/>
              <a:t>– Something that people really like to</a:t>
            </a:r>
            <a:r>
              <a:rPr lang="en-US" baseline="0" dirty="0"/>
              <a:t> do.  Here’s a clue – when you’re working with a group of people, try asking for volunteers on a topic.  People usually volunteer for tasks that they feel they are good at</a:t>
            </a:r>
            <a:br>
              <a:rPr lang="en-US" baseline="0" dirty="0"/>
            </a:br>
            <a:endParaRPr lang="en-US" baseline="0" dirty="0"/>
          </a:p>
          <a:p>
            <a:pPr marL="171450" indent="-171450">
              <a:buFontTx/>
              <a:buChar char="-"/>
            </a:pPr>
            <a:r>
              <a:rPr lang="en-US" b="1" baseline="0" dirty="0"/>
              <a:t>Rapid Learning – </a:t>
            </a:r>
            <a:r>
              <a:rPr lang="en-US" b="0" baseline="0" dirty="0"/>
              <a:t>Think of a skill that you’ve picked up very quickly.  That is a clue to your talent.  Have you ever seen a new associate that picked up a task really quickly and excelled at that task?</a:t>
            </a:r>
            <a:br>
              <a:rPr lang="en-US" b="0" baseline="0" dirty="0"/>
            </a:br>
            <a:endParaRPr lang="en-US" b="0" baseline="0" dirty="0"/>
          </a:p>
          <a:p>
            <a:pPr marL="171450" indent="-171450">
              <a:buFontTx/>
              <a:buChar char="-"/>
            </a:pPr>
            <a:r>
              <a:rPr lang="en-US" b="1" baseline="0" dirty="0"/>
              <a:t>Flow – </a:t>
            </a:r>
            <a:r>
              <a:rPr lang="en-US" b="0" baseline="0" dirty="0"/>
              <a:t>This is described as “being in the zone.”  Have you ever started working on a project in the morning and the next thing you know it’s </a:t>
            </a:r>
            <a:r>
              <a:rPr lang="en-US" b="0" baseline="0" dirty="0" err="1"/>
              <a:t>3pm</a:t>
            </a:r>
            <a:r>
              <a:rPr lang="en-US" b="0" baseline="0" dirty="0"/>
              <a:t> and you forgot to eat lunch?</a:t>
            </a:r>
            <a:br>
              <a:rPr lang="en-US" b="0" baseline="0" dirty="0"/>
            </a:br>
            <a:endParaRPr lang="en-US" b="0" baseline="0" dirty="0"/>
          </a:p>
          <a:p>
            <a:pPr marL="171450" indent="-171450">
              <a:buFontTx/>
              <a:buChar char="-"/>
            </a:pPr>
            <a:r>
              <a:rPr lang="en-US" b="1" baseline="0" dirty="0"/>
              <a:t>Satisfactions </a:t>
            </a:r>
            <a:r>
              <a:rPr lang="en-US" b="0" baseline="0" dirty="0"/>
              <a:t>– What were the activities that you took part in that cause you to say at the end of the day – “Wow, that was a great day!”</a:t>
            </a:r>
            <a:br>
              <a:rPr lang="en-US" b="0" baseline="0" dirty="0"/>
            </a:br>
            <a:endParaRPr lang="en-US" b="0" baseline="0" dirty="0"/>
          </a:p>
          <a:p>
            <a:pPr marL="171450" indent="-171450">
              <a:buFontTx/>
              <a:buChar char="-"/>
            </a:pPr>
            <a:r>
              <a:rPr lang="en-US" b="1" baseline="0" dirty="0"/>
              <a:t>Glimpses of Excellence </a:t>
            </a:r>
            <a:r>
              <a:rPr lang="en-US" b="0" baseline="0" dirty="0"/>
              <a:t>– Have you ever noticed anyone doing a task that you simply marveled at their level of performance?  Think about Michael Jordan playing basketball.  He was arguably the best player ever.  How many of you know he played professional baseball? How did he do at baseball?  Did he make it to the Major Leagues?  No – He only made it to Triple A in Birmingham, AL.</a:t>
            </a:r>
            <a:endParaRPr lang="en-US" b="1" baseline="0" dirty="0"/>
          </a:p>
          <a:p>
            <a:endParaRPr lang="en-US" dirty="0"/>
          </a:p>
        </p:txBody>
      </p:sp>
    </p:spTree>
    <p:extLst>
      <p:ext uri="{BB962C8B-B14F-4D97-AF65-F5344CB8AC3E}">
        <p14:creationId xmlns:p14="http://schemas.microsoft.com/office/powerpoint/2010/main" val="98036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p:spPr>
      </p:sp>
      <p:sp>
        <p:nvSpPr>
          <p:cNvPr id="3" name="Notes Placeholder 2"/>
          <p:cNvSpPr>
            <a:spLocks noGrp="1"/>
          </p:cNvSpPr>
          <p:nvPr>
            <p:ph type="body" idx="1"/>
          </p:nvPr>
        </p:nvSpPr>
        <p:spPr/>
        <p:txBody>
          <a:bodyPr/>
          <a:lstStyle/>
          <a:p>
            <a:r>
              <a:rPr lang="en-US" b="0" dirty="0"/>
              <a:t>Can</a:t>
            </a:r>
            <a:r>
              <a:rPr lang="en-US" b="0" baseline="0" dirty="0"/>
              <a:t> you be anything you want to be? Is this what we teach our children?</a:t>
            </a:r>
            <a:endParaRPr lang="en-US" b="0" dirty="0"/>
          </a:p>
          <a:p>
            <a:r>
              <a:rPr lang="en-US" b="0" dirty="0"/>
              <a:t>Can you become</a:t>
            </a:r>
            <a:r>
              <a:rPr lang="en-US" b="0" baseline="0" dirty="0"/>
              <a:t> any of the examples given here?</a:t>
            </a:r>
            <a:endParaRPr lang="en-US" b="0" dirty="0"/>
          </a:p>
        </p:txBody>
      </p:sp>
    </p:spTree>
    <p:extLst>
      <p:ext uri="{BB962C8B-B14F-4D97-AF65-F5344CB8AC3E}">
        <p14:creationId xmlns:p14="http://schemas.microsoft.com/office/powerpoint/2010/main" val="177094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EE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85363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l Interio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2240"/>
            <a:ext cx="9144000" cy="365760"/>
          </a:xfrm>
          <a:prstGeom prst="rect">
            <a:avLst/>
          </a:prstGeom>
        </p:spPr>
      </p:pic>
    </p:spTree>
    <p:extLst>
      <p:ext uri="{BB962C8B-B14F-4D97-AF65-F5344CB8AC3E}">
        <p14:creationId xmlns:p14="http://schemas.microsoft.com/office/powerpoint/2010/main" val="240121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EE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356214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EE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608079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E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6DAA43"/>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6DAA4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6DAA4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289298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E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6DAA43"/>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6DAA4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6DAA4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33850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C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B61F23"/>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B61F2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B61F2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754120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C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B61F23"/>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B61F23"/>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B61F23"/>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504232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D Interior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EA9B34"/>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EA9B34"/>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EA9B34"/>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830433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D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EA9B34"/>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EA9B34"/>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EA9B34"/>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4014110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PD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buClr>
                <a:srgbClr val="0172BE"/>
              </a:buClr>
              <a:defRPr sz="1800">
                <a:latin typeface="Century Gothic" panose="020B0502020202020204" pitchFamily="34" charset="0"/>
              </a:defRPr>
            </a:lvl3pPr>
            <a:lvl4pPr>
              <a:lnSpc>
                <a:spcPct val="125000"/>
              </a:lnSpc>
              <a:spcBef>
                <a:spcPts val="600"/>
              </a:spcBef>
              <a:spcAft>
                <a:spcPts val="600"/>
              </a:spcAft>
              <a:buClr>
                <a:srgbClr val="0172BE"/>
              </a:buClr>
              <a:defRPr sz="1600">
                <a:latin typeface="Century Gothic" panose="020B0502020202020204" pitchFamily="34" charset="0"/>
              </a:defRPr>
            </a:lvl4pPr>
            <a:lvl5pPr>
              <a:lnSpc>
                <a:spcPct val="125000"/>
              </a:lnSpc>
              <a:spcBef>
                <a:spcPts val="600"/>
              </a:spcBef>
              <a:spcAft>
                <a:spcPts val="600"/>
              </a:spcAft>
              <a:buClr>
                <a:srgbClr val="0172BE"/>
              </a:buClr>
              <a:defRPr sz="16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404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EE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TextBox 3"/>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463412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998453"/>
          </a:xfrm>
          <a:prstGeom prst="rect">
            <a:avLst/>
          </a:prstGeom>
        </p:spPr>
        <p:txBody>
          <a:bodyPr>
            <a:noAutofit/>
          </a:bodyPr>
          <a:lstStyle>
            <a:lvl1pPr>
              <a:defRPr lang="en-US" sz="4000" b="1" kern="1200" dirty="0">
                <a:solidFill>
                  <a:srgbClr val="001D53"/>
                </a:solidFill>
                <a:latin typeface="Eurostile Extended" pitchFamily="2" charset="0"/>
                <a:ea typeface="+mj-ea"/>
                <a:cs typeface="+mj-cs"/>
              </a:defRPr>
            </a:lvl1pPr>
          </a:lstStyle>
          <a:p>
            <a:r>
              <a:rPr lang="en-US" dirty="0"/>
              <a:t>Slide Title</a:t>
            </a:r>
          </a:p>
        </p:txBody>
      </p:sp>
      <p:sp>
        <p:nvSpPr>
          <p:cNvPr id="3" name="Content Placeholder 2"/>
          <p:cNvSpPr>
            <a:spLocks noGrp="1"/>
          </p:cNvSpPr>
          <p:nvPr>
            <p:ph idx="1"/>
          </p:nvPr>
        </p:nvSpPr>
        <p:spPr>
          <a:xfrm>
            <a:off x="628650" y="1368736"/>
            <a:ext cx="7886700" cy="4614969"/>
          </a:xfrm>
          <a:prstGeom prst="rect">
            <a:avLst/>
          </a:prstGeom>
        </p:spPr>
        <p:txBody>
          <a:bodyPr/>
          <a:lstStyle>
            <a:lvl1pPr marL="228600" indent="-228600">
              <a:buClr>
                <a:srgbClr val="001D53"/>
              </a:buClr>
              <a:buFont typeface="Eurostile-Medium" panose="020B0600000000000000" pitchFamily="34" charset="0"/>
              <a:buChar char="»"/>
              <a:defRPr>
                <a:latin typeface="Eurostile-Medium" panose="020B0600000000000000" pitchFamily="34" charset="0"/>
              </a:defRPr>
            </a:lvl1pPr>
            <a:lvl2pPr>
              <a:defRPr>
                <a:solidFill>
                  <a:srgbClr val="001D53"/>
                </a:solidFill>
                <a:latin typeface="Eurostile-Medium" panose="020B0600000000000000" pitchFamily="34" charset="0"/>
              </a:defRPr>
            </a:lvl2pPr>
            <a:lvl3pPr>
              <a:defRPr>
                <a:solidFill>
                  <a:srgbClr val="054A30"/>
                </a:solidFill>
                <a:latin typeface="Eurostile-Medium" panose="020B0600000000000000" pitchFamily="34" charset="0"/>
              </a:defRPr>
            </a:lvl3pPr>
            <a:lvl4pPr>
              <a:defRPr>
                <a:latin typeface="Eurostile-Medium" panose="020B0600000000000000" pitchFamily="34" charset="0"/>
              </a:defRPr>
            </a:lvl4pPr>
            <a:lvl5pPr>
              <a:defRPr>
                <a:solidFill>
                  <a:srgbClr val="001D53"/>
                </a:solidFill>
                <a:latin typeface="Eurostile-Medium" panose="020B0600000000000000"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35103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EE Interi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7" name="Content Placeholder 2"/>
          <p:cNvSpPr>
            <a:spLocks noGrp="1"/>
          </p:cNvSpPr>
          <p:nvPr>
            <p:ph idx="10"/>
          </p:nvPr>
        </p:nvSpPr>
        <p:spPr>
          <a:xfrm>
            <a:off x="495549" y="1044160"/>
            <a:ext cx="8279483" cy="5051840"/>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5007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eaLnBrk="1" fontAlgn="auto" hangingPunct="1">
              <a:spcBef>
                <a:spcPts val="0"/>
              </a:spcBef>
              <a:spcAft>
                <a:spcPts val="0"/>
              </a:spcAft>
            </a:pPr>
            <a:fld id="{0564F793-B4E2-40BB-AFE5-96EF01F828BD}" type="datetimeFigureOut">
              <a:rPr lang="en-US" smtClean="0">
                <a:solidFill>
                  <a:srgbClr val="3A3838"/>
                </a:solidFill>
                <a:latin typeface="Century Gothic" panose="020F0302020204030204"/>
                <a:cs typeface="+mn-cs"/>
              </a:rPr>
              <a:pPr eaLnBrk="1" fontAlgn="auto" hangingPunct="1">
                <a:spcBef>
                  <a:spcPts val="0"/>
                </a:spcBef>
                <a:spcAft>
                  <a:spcPts val="0"/>
                </a:spcAft>
              </a:pPr>
              <a:t>12/2/17</a:t>
            </a:fld>
            <a:endParaRPr lang="en-US">
              <a:solidFill>
                <a:srgbClr val="3A3838"/>
              </a:solidFill>
              <a:latin typeface="Century Gothic" panose="020F0302020204030204"/>
              <a:cs typeface="+mn-cs"/>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eaLnBrk="1" fontAlgn="auto" hangingPunct="1">
              <a:spcBef>
                <a:spcPts val="0"/>
              </a:spcBef>
              <a:spcAft>
                <a:spcPts val="0"/>
              </a:spcAft>
            </a:pPr>
            <a:endParaRPr lang="en-US">
              <a:solidFill>
                <a:srgbClr val="3A3838"/>
              </a:solidFill>
              <a:latin typeface="Century Gothic" panose="020F0302020204030204"/>
              <a:cs typeface="+mn-cs"/>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eaLnBrk="1" fontAlgn="auto" hangingPunct="1">
              <a:spcBef>
                <a:spcPts val="0"/>
              </a:spcBef>
              <a:spcAft>
                <a:spcPts val="0"/>
              </a:spcAft>
            </a:pPr>
            <a:fld id="{3DF11FB2-116A-43BF-8908-035610D6B91F}" type="slidenum">
              <a:rPr lang="en-US" smtClean="0">
                <a:solidFill>
                  <a:srgbClr val="3A3838"/>
                </a:solidFill>
                <a:latin typeface="Century Gothic" panose="020F0302020204030204"/>
                <a:cs typeface="+mn-cs"/>
              </a:rPr>
              <a:pPr eaLnBrk="1" fontAlgn="auto" hangingPunct="1">
                <a:spcBef>
                  <a:spcPts val="0"/>
                </a:spcBef>
                <a:spcAft>
                  <a:spcPts val="0"/>
                </a:spcAft>
              </a:pPr>
              <a:t>‹#›</a:t>
            </a:fld>
            <a:endParaRPr lang="en-US">
              <a:solidFill>
                <a:srgbClr val="3A3838"/>
              </a:solidFill>
              <a:latin typeface="Century Gothic" panose="020F0302020204030204"/>
              <a:cs typeface="+mn-cs"/>
            </a:endParaRPr>
          </a:p>
        </p:txBody>
      </p:sp>
    </p:spTree>
    <p:extLst>
      <p:ext uri="{BB962C8B-B14F-4D97-AF65-F5344CB8AC3E}">
        <p14:creationId xmlns:p14="http://schemas.microsoft.com/office/powerpoint/2010/main" val="389020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E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60231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PC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708350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D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308235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EE &amp; PC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83694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All Services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userDrawn="1"/>
        </p:nvSpPr>
        <p:spPr>
          <a:xfrm>
            <a:off x="0" y="6657945"/>
            <a:ext cx="9144000" cy="184666"/>
          </a:xfrm>
          <a:prstGeom prst="rect">
            <a:avLst/>
          </a:prstGeom>
          <a:noFill/>
        </p:spPr>
        <p:txBody>
          <a:bodyPr wrap="square" rtlCol="0">
            <a:spAutoFit/>
          </a:bodyPr>
          <a:lstStyle/>
          <a:p>
            <a:pPr algn="r"/>
            <a:r>
              <a:rPr lang="en-US" sz="600" dirty="0">
                <a:solidFill>
                  <a:schemeClr val="bg1">
                    <a:lumMod val="90000"/>
                  </a:schemeClr>
                </a:solidFill>
                <a:latin typeface="Century Gothic" panose="020B0502020202020204" pitchFamily="34" charset="0"/>
              </a:rPr>
              <a:t>© Copyright Evolve Performance Group. All rights</a:t>
            </a:r>
            <a:r>
              <a:rPr lang="en-US" sz="600" baseline="0" dirty="0">
                <a:solidFill>
                  <a:schemeClr val="bg1">
                    <a:lumMod val="90000"/>
                  </a:schemeClr>
                </a:solidFill>
                <a:latin typeface="Century Gothic" panose="020B0502020202020204" pitchFamily="34" charset="0"/>
              </a:rPr>
              <a:t> reserved.</a:t>
            </a:r>
            <a:endParaRPr lang="en-US" sz="600" dirty="0">
              <a:solidFill>
                <a:schemeClr val="bg1">
                  <a:lumMod val="90000"/>
                </a:schemeClr>
              </a:solidFill>
              <a:latin typeface="Century Gothic" panose="020B0502020202020204" pitchFamily="34" charset="0"/>
            </a:endParaRPr>
          </a:p>
        </p:txBody>
      </p:sp>
    </p:spTree>
    <p:extLst>
      <p:ext uri="{BB962C8B-B14F-4D97-AF65-F5344CB8AC3E}">
        <p14:creationId xmlns:p14="http://schemas.microsoft.com/office/powerpoint/2010/main" val="126704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All Services 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1795815"/>
            <a:ext cx="9144000" cy="674353"/>
          </a:xfrm>
          <a:prstGeom prst="rect">
            <a:avLst/>
          </a:prstGeom>
        </p:spPr>
        <p:txBody>
          <a:bodyPr anchor="t">
            <a:noAutofit/>
          </a:bodyPr>
          <a:lstStyle>
            <a:lvl1pPr algn="ctr">
              <a:defRPr sz="42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0" y="2554659"/>
            <a:ext cx="9144000" cy="417141"/>
          </a:xfrm>
          <a:prstGeom prst="rect">
            <a:avLst/>
          </a:prstGeom>
        </p:spPr>
        <p:txBody>
          <a:bodyPr>
            <a:normAutofit/>
          </a:bodyPr>
          <a:lstStyle>
            <a:lvl1pPr marL="0" indent="0" algn="ctr">
              <a:buNone/>
              <a:defRPr sz="2800">
                <a:solidFill>
                  <a:schemeClr val="bg2">
                    <a:lumMod val="9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2240"/>
            <a:ext cx="9144000" cy="365760"/>
          </a:xfrm>
          <a:prstGeom prst="rect">
            <a:avLst/>
          </a:prstGeom>
        </p:spPr>
      </p:pic>
    </p:spTree>
    <p:extLst>
      <p:ext uri="{BB962C8B-B14F-4D97-AF65-F5344CB8AC3E}">
        <p14:creationId xmlns:p14="http://schemas.microsoft.com/office/powerpoint/2010/main" val="154862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l - Interior Subtitl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49" y="257930"/>
            <a:ext cx="8165432" cy="648450"/>
          </a:xfrm>
          <a:prstGeom prst="rect">
            <a:avLst/>
          </a:prstGeom>
        </p:spPr>
        <p:txBody>
          <a:bodyPr anchor="b">
            <a:normAutofit/>
          </a:bodyPr>
          <a:lstStyle>
            <a:lvl1pPr>
              <a:defRPr sz="3600">
                <a:solidFill>
                  <a:srgbClr val="0172BE"/>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95549" y="1044160"/>
            <a:ext cx="8165432" cy="391610"/>
          </a:xfrm>
          <a:prstGeom prst="rect">
            <a:avLst/>
          </a:prstGeom>
        </p:spPr>
        <p:txBody>
          <a:bodyPr>
            <a:noAutofit/>
          </a:bodyPr>
          <a:lstStyle>
            <a:lvl1pPr marL="0" indent="0">
              <a:buNone/>
              <a:defRPr sz="2400">
                <a:solidFill>
                  <a:schemeClr val="bg2">
                    <a:lumMod val="2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0"/>
          </p:nvPr>
        </p:nvSpPr>
        <p:spPr>
          <a:xfrm>
            <a:off x="495549" y="1641141"/>
            <a:ext cx="8165432" cy="4551112"/>
          </a:xfrm>
          <a:prstGeom prst="rect">
            <a:avLst/>
          </a:prstGeom>
        </p:spPr>
        <p:txBody>
          <a:bodyPr>
            <a:normAutofit/>
          </a:bodyPr>
          <a:lstStyle>
            <a:lvl1pPr marL="228600" indent="-228600">
              <a:lnSpc>
                <a:spcPct val="125000"/>
              </a:lnSpc>
              <a:spcBef>
                <a:spcPts val="600"/>
              </a:spcBef>
              <a:spcAft>
                <a:spcPts val="600"/>
              </a:spcAft>
              <a:buClr>
                <a:srgbClr val="0172BE"/>
              </a:buClr>
              <a:buFont typeface="Wingdings" panose="05000000000000000000" pitchFamily="2" charset="2"/>
              <a:buChar char="§"/>
              <a:defRPr sz="2400">
                <a:latin typeface="Century Gothic" panose="020B0502020202020204" pitchFamily="34" charset="0"/>
              </a:defRPr>
            </a:lvl1pPr>
            <a:lvl2pPr marL="685800" indent="-228600">
              <a:lnSpc>
                <a:spcPct val="125000"/>
              </a:lnSpc>
              <a:spcBef>
                <a:spcPts val="600"/>
              </a:spcBef>
              <a:spcAft>
                <a:spcPts val="600"/>
              </a:spcAft>
              <a:buClr>
                <a:srgbClr val="0172BE"/>
              </a:buClr>
              <a:buFont typeface="Wingdings" panose="05000000000000000000" pitchFamily="2" charset="2"/>
              <a:buChar char="§"/>
              <a:defRPr sz="2000">
                <a:latin typeface="Century Gothic" panose="020B0502020202020204" pitchFamily="34" charset="0"/>
              </a:defRPr>
            </a:lvl2pPr>
            <a:lvl3pPr>
              <a:lnSpc>
                <a:spcPct val="125000"/>
              </a:lnSpc>
              <a:spcBef>
                <a:spcPts val="600"/>
              </a:spcBef>
              <a:spcAft>
                <a:spcPts val="600"/>
              </a:spcAft>
              <a:defRPr sz="1800">
                <a:latin typeface="Century Gothic" panose="020B0502020202020204" pitchFamily="34" charset="0"/>
              </a:defRPr>
            </a:lvl3pPr>
            <a:lvl4pPr>
              <a:lnSpc>
                <a:spcPct val="125000"/>
              </a:lnSpc>
              <a:spcBef>
                <a:spcPts val="600"/>
              </a:spcBef>
              <a:spcAft>
                <a:spcPts val="600"/>
              </a:spcAft>
              <a:defRPr sz="1600">
                <a:latin typeface="Century Gothic" panose="020B0502020202020204" pitchFamily="34" charset="0"/>
              </a:defRPr>
            </a:lvl4pPr>
            <a:lvl5pPr>
              <a:lnSpc>
                <a:spcPct val="125000"/>
              </a:lnSpc>
              <a:spcBef>
                <a:spcPts val="600"/>
              </a:spcBef>
              <a:spcAft>
                <a:spcPts val="600"/>
              </a:spcAft>
              <a:defRPr sz="160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2240"/>
            <a:ext cx="9144000" cy="365760"/>
          </a:xfrm>
          <a:prstGeom prst="rect">
            <a:avLst/>
          </a:prstGeom>
        </p:spPr>
      </p:pic>
    </p:spTree>
    <p:extLst>
      <p:ext uri="{BB962C8B-B14F-4D97-AF65-F5344CB8AC3E}">
        <p14:creationId xmlns:p14="http://schemas.microsoft.com/office/powerpoint/2010/main" val="28073191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890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Lst>
  <p:txStyles>
    <p:titleStyle>
      <a:lvl1pPr algn="l" defTabSz="914400" rtl="0" eaLnBrk="1" latinLnBrk="0" hangingPunct="1">
        <a:lnSpc>
          <a:spcPct val="90000"/>
        </a:lnSpc>
        <a:spcBef>
          <a:spcPct val="0"/>
        </a:spcBef>
        <a:buNone/>
        <a:defRPr sz="36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323325" y="419964"/>
            <a:ext cx="8648451" cy="5051840"/>
          </a:xfrm>
        </p:spPr>
        <p:txBody>
          <a:bodyPr>
            <a:noAutofit/>
          </a:bodyPr>
          <a:lstStyle/>
          <a:p>
            <a:pPr marL="0" indent="0">
              <a:buNone/>
            </a:pPr>
            <a:r>
              <a:rPr lang="en-US" sz="2800" b="1" dirty="0">
                <a:latin typeface="Arial"/>
                <a:cs typeface="Arial"/>
              </a:rPr>
              <a:t>Known:</a:t>
            </a:r>
            <a:r>
              <a:rPr lang="en-US" sz="2800" dirty="0">
                <a:latin typeface="Arial"/>
                <a:cs typeface="Arial"/>
              </a:rPr>
              <a:t> Do the people you’re trying to influence know that you or what you have to offer even exists?</a:t>
            </a:r>
          </a:p>
          <a:p>
            <a:pPr marL="0" indent="0">
              <a:buNone/>
            </a:pPr>
            <a:r>
              <a:rPr lang="en-US" sz="2800" b="1" dirty="0" smtClean="0">
                <a:latin typeface="Arial"/>
                <a:cs typeface="Arial"/>
              </a:rPr>
              <a:t>Aware</a:t>
            </a:r>
            <a:r>
              <a:rPr lang="en-US" sz="2800" b="1" dirty="0">
                <a:latin typeface="Arial"/>
                <a:cs typeface="Arial"/>
              </a:rPr>
              <a:t>:</a:t>
            </a:r>
            <a:r>
              <a:rPr lang="en-US" sz="2800" dirty="0">
                <a:latin typeface="Arial"/>
                <a:cs typeface="Arial"/>
              </a:rPr>
              <a:t> Do the people you’re trying to influence understand the value you bring and why it would be valuable to them?</a:t>
            </a:r>
          </a:p>
          <a:p>
            <a:pPr marL="0" indent="0">
              <a:buNone/>
            </a:pPr>
            <a:r>
              <a:rPr lang="en-US" sz="2800" b="1" dirty="0" smtClean="0">
                <a:latin typeface="Arial"/>
                <a:cs typeface="Arial"/>
              </a:rPr>
              <a:t>Clarity</a:t>
            </a:r>
            <a:r>
              <a:rPr lang="en-US" sz="2800" b="1" dirty="0">
                <a:latin typeface="Arial"/>
                <a:cs typeface="Arial"/>
              </a:rPr>
              <a:t>:</a:t>
            </a:r>
            <a:r>
              <a:rPr lang="en-US" sz="2800" dirty="0">
                <a:latin typeface="Arial"/>
                <a:cs typeface="Arial"/>
              </a:rPr>
              <a:t> Do the people you’re trying to influence see you or what you have to offer as easy to understand?</a:t>
            </a:r>
          </a:p>
        </p:txBody>
      </p:sp>
    </p:spTree>
    <p:extLst>
      <p:ext uri="{BB962C8B-B14F-4D97-AF65-F5344CB8AC3E}">
        <p14:creationId xmlns:p14="http://schemas.microsoft.com/office/powerpoint/2010/main" val="39563229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2492" y="300983"/>
            <a:ext cx="8648451" cy="648450"/>
          </a:xfrm>
        </p:spPr>
        <p:txBody>
          <a:bodyPr>
            <a:normAutofit fontScale="90000"/>
          </a:bodyPr>
          <a:lstStyle/>
          <a:p>
            <a:r>
              <a:rPr lang="en-US" dirty="0">
                <a:latin typeface="Arial"/>
                <a:cs typeface="Arial"/>
              </a:rPr>
              <a:t>Action and adaptability create opportunity.</a:t>
            </a:r>
            <a:r>
              <a:rPr lang="en-US" dirty="0">
                <a:latin typeface="Arial"/>
                <a:cs typeface="Arial"/>
              </a:rPr>
              <a:t> </a:t>
            </a:r>
            <a:endParaRPr lang="en-US" dirty="0">
              <a:latin typeface="Arial"/>
              <a:cs typeface="Arial"/>
            </a:endParaRPr>
          </a:p>
        </p:txBody>
      </p:sp>
      <p:sp>
        <p:nvSpPr>
          <p:cNvPr id="8" name="Content Placeholder 7"/>
          <p:cNvSpPr>
            <a:spLocks noGrp="1"/>
          </p:cNvSpPr>
          <p:nvPr>
            <p:ph idx="10"/>
          </p:nvPr>
        </p:nvSpPr>
        <p:spPr>
          <a:xfrm>
            <a:off x="387909" y="1410068"/>
            <a:ext cx="8648451" cy="5051840"/>
          </a:xfrm>
        </p:spPr>
        <p:txBody>
          <a:bodyPr>
            <a:noAutofit/>
          </a:bodyPr>
          <a:lstStyle/>
          <a:p>
            <a:r>
              <a:rPr lang="en-US" sz="2800" dirty="0">
                <a:latin typeface="Arial"/>
                <a:cs typeface="Arial"/>
              </a:rPr>
              <a:t>Heroes and cowards feel the same fear; it’s the action they take that separates them.</a:t>
            </a:r>
          </a:p>
          <a:p>
            <a:r>
              <a:rPr lang="en-US" sz="2800" dirty="0">
                <a:latin typeface="Arial"/>
                <a:cs typeface="Arial"/>
              </a:rPr>
              <a:t>Knowing it and doing it have nothing in common.</a:t>
            </a:r>
          </a:p>
          <a:p>
            <a:r>
              <a:rPr lang="en-US" sz="2800" dirty="0">
                <a:latin typeface="Arial"/>
                <a:cs typeface="Arial"/>
              </a:rPr>
              <a:t>Are you flexible enough along the way to the goal?</a:t>
            </a:r>
          </a:p>
          <a:p>
            <a:pPr marL="0" indent="0">
              <a:buNone/>
            </a:pPr>
            <a:endParaRPr lang="en-US" dirty="0">
              <a:solidFill>
                <a:schemeClr val="tx1"/>
              </a:solidFill>
            </a:endParaRPr>
          </a:p>
        </p:txBody>
      </p:sp>
    </p:spTree>
    <p:extLst>
      <p:ext uri="{BB962C8B-B14F-4D97-AF65-F5344CB8AC3E}">
        <p14:creationId xmlns:p14="http://schemas.microsoft.com/office/powerpoint/2010/main" val="22174648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Custom 1">
      <a:dk1>
        <a:srgbClr val="3A3838"/>
      </a:dk1>
      <a:lt1>
        <a:srgbClr val="E7E6E6"/>
      </a:lt1>
      <a:dk2>
        <a:srgbClr val="171616"/>
      </a:dk2>
      <a:lt2>
        <a:srgbClr val="D0CECE"/>
      </a:lt2>
      <a:accent1>
        <a:srgbClr val="B61B17"/>
      </a:accent1>
      <a:accent2>
        <a:srgbClr val="EA9B34"/>
      </a:accent2>
      <a:accent3>
        <a:srgbClr val="0172BE"/>
      </a:accent3>
      <a:accent4>
        <a:srgbClr val="89C348"/>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volve 2015 Template.potx" id="{37587ACE-92D8-48ED-8F22-78E7B69FDFCF}" vid="{9951ADE2-F057-4310-9408-20094A96C1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125</Words>
  <Application>Microsoft Macintosh PowerPoint</Application>
  <PresentationFormat>On-screen Show (4:3)</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PowerPoint Presentation</vt:lpstr>
      <vt:lpstr>Action and adaptability create opportunity.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Strengths</dc:title>
  <dc:creator>jeff tobaben</dc:creator>
  <cp:lastModifiedBy>Ginger Wynn</cp:lastModifiedBy>
  <cp:revision>7</cp:revision>
  <dcterms:created xsi:type="dcterms:W3CDTF">2017-12-02T03:12:27Z</dcterms:created>
  <dcterms:modified xsi:type="dcterms:W3CDTF">2017-12-02T18:33:40Z</dcterms:modified>
</cp:coreProperties>
</file>