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6708" autoAdjust="0"/>
  </p:normalViewPr>
  <p:slideViewPr>
    <p:cSldViewPr snapToGrid="0">
      <p:cViewPr varScale="1">
        <p:scale>
          <a:sx n="63" d="100"/>
          <a:sy n="63" d="100"/>
        </p:scale>
        <p:origin x="-24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486891385768"/>
          <c:y val="0.131578947368421"/>
          <c:w val="0.849250936329588"/>
          <c:h val="0.7121710526315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Actively Disengaged</c:v>
                </c:pt>
              </c:strCache>
            </c:strRef>
          </c:tx>
          <c:spPr>
            <a:solidFill>
              <a:srgbClr val="B61F23"/>
            </a:solidFill>
            <a:ln w="25387">
              <a:noFill/>
            </a:ln>
          </c:spPr>
          <c:invertIfNegative val="0"/>
          <c:dLbls>
            <c:dLbl>
              <c:idx val="2"/>
              <c:layout>
                <c:manualLayout>
                  <c:x val="0.00185223974472543"/>
                  <c:y val="-0.01090913800248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42-4E9B-ABE4-14E62577F0C8}"/>
                </c:ext>
              </c:extLst>
            </c:dLbl>
            <c:dLbl>
              <c:idx val="3"/>
              <c:layout>
                <c:manualLayout>
                  <c:x val="0.00873689602100582"/>
                  <c:y val="-0.0363449423499422"/>
                </c:manualLayout>
              </c:layout>
              <c:numFmt formatCode="0%" sourceLinked="0"/>
              <c:spPr>
                <a:noFill/>
                <a:ln w="25387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Georgia"/>
                      <a:cs typeface="Georgia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42-4E9B-ABE4-14E62577F0C8}"/>
                </c:ext>
              </c:extLst>
            </c:dLbl>
            <c:numFmt formatCode="0%" sourceLinked="0"/>
            <c:spPr>
              <a:noFill/>
              <a:ln w="25387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FFFFFF"/>
                    </a:solidFill>
                    <a:latin typeface="Century Gothic" panose="020B0502020202020204" pitchFamily="34" charset="0"/>
                    <a:ea typeface="Georgia"/>
                    <a:cs typeface="Georgi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U.S. Working Population</c:v>
                </c:pt>
                <c:pt idx="1">
                  <c:v>Ignored</c:v>
                </c:pt>
                <c:pt idx="2">
                  <c:v>Weakness</c:v>
                </c:pt>
                <c:pt idx="3">
                  <c:v>Strengths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0.15</c:v>
                </c:pt>
                <c:pt idx="1">
                  <c:v>0.4</c:v>
                </c:pt>
                <c:pt idx="2">
                  <c:v>0.22</c:v>
                </c:pt>
                <c:pt idx="3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42-4E9B-ABE4-14E62577F0C8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Not Engaged</c:v>
                </c:pt>
              </c:strCache>
            </c:strRef>
          </c:tx>
          <c:spPr>
            <a:solidFill>
              <a:srgbClr val="EA9B34"/>
            </a:solidFill>
            <a:ln w="25387">
              <a:noFill/>
            </a:ln>
          </c:spPr>
          <c:invertIfNegative val="0"/>
          <c:dLbls>
            <c:numFmt formatCode="0%" sourceLinked="0"/>
            <c:spPr>
              <a:noFill/>
              <a:ln w="25387">
                <a:noFill/>
              </a:ln>
            </c:spPr>
            <c:txPr>
              <a:bodyPr/>
              <a:lstStyle/>
              <a:p>
                <a:pPr>
                  <a:defRPr sz="1399" b="0" i="0" u="none" strike="noStrike" baseline="0">
                    <a:solidFill>
                      <a:srgbClr val="000000"/>
                    </a:solidFill>
                    <a:latin typeface="Century Gothic" panose="020B0502020202020204" pitchFamily="34" charset="0"/>
                    <a:ea typeface="Georgia"/>
                    <a:cs typeface="Georgi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U.S. Working Population</c:v>
                </c:pt>
                <c:pt idx="1">
                  <c:v>Ignored</c:v>
                </c:pt>
                <c:pt idx="2">
                  <c:v>Weakness</c:v>
                </c:pt>
                <c:pt idx="3">
                  <c:v>Strengths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0.55</c:v>
                </c:pt>
                <c:pt idx="1">
                  <c:v>0.58</c:v>
                </c:pt>
                <c:pt idx="2">
                  <c:v>0.33</c:v>
                </c:pt>
                <c:pt idx="3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542-4E9B-ABE4-14E62577F0C8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Engaged</c:v>
                </c:pt>
              </c:strCache>
            </c:strRef>
          </c:tx>
          <c:spPr>
            <a:solidFill>
              <a:srgbClr val="0172BE"/>
            </a:solidFill>
            <a:ln w="25387">
              <a:noFill/>
            </a:ln>
          </c:spPr>
          <c:invertIfNegative val="0"/>
          <c:dLbls>
            <c:dLbl>
              <c:idx val="0"/>
              <c:layout>
                <c:manualLayout>
                  <c:x val="0.000303172172892378"/>
                  <c:y val="0.004584283759771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42-4E9B-ABE4-14E62577F0C8}"/>
                </c:ext>
              </c:extLst>
            </c:dLbl>
            <c:dLbl>
              <c:idx val="1"/>
              <c:layout>
                <c:manualLayout>
                  <c:x val="-0.0015600624024961"/>
                  <c:y val="-0.02191780821917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42-4E9B-ABE4-14E62577F0C8}"/>
                </c:ext>
              </c:extLst>
            </c:dLbl>
            <c:numFmt formatCode="0%" sourceLinked="0"/>
            <c:spPr>
              <a:noFill/>
              <a:ln w="25387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FFFFFF"/>
                    </a:solidFill>
                    <a:latin typeface="Century Gothic" panose="020B0502020202020204" pitchFamily="34" charset="0"/>
                    <a:ea typeface="Georgia"/>
                    <a:cs typeface="Georgi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U.S. Working Population</c:v>
                </c:pt>
                <c:pt idx="1">
                  <c:v>Ignored</c:v>
                </c:pt>
                <c:pt idx="2">
                  <c:v>Weakness</c:v>
                </c:pt>
                <c:pt idx="3">
                  <c:v>Strengths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0.3</c:v>
                </c:pt>
                <c:pt idx="1">
                  <c:v>0.02</c:v>
                </c:pt>
                <c:pt idx="2">
                  <c:v>0.45</c:v>
                </c:pt>
                <c:pt idx="3">
                  <c:v>0.61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542-4E9B-ABE4-14E62577F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6912648"/>
        <c:axId val="2116290056"/>
      </c:barChart>
      <c:catAx>
        <c:axId val="2116912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entury Gothic" panose="020B0502020202020204" pitchFamily="34" charset="0"/>
                <a:ea typeface="Georgia"/>
                <a:cs typeface="Georgia"/>
              </a:defRPr>
            </a:pPr>
            <a:endParaRPr lang="en-US"/>
          </a:p>
        </c:txPr>
        <c:crossAx val="2116290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629005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entury Gothic" panose="020B0502020202020204" pitchFamily="34" charset="0"/>
                <a:ea typeface="Georgia"/>
                <a:cs typeface="Georgia"/>
              </a:defRPr>
            </a:pPr>
            <a:endParaRPr lang="en-US"/>
          </a:p>
        </c:txPr>
        <c:crossAx val="2116912648"/>
        <c:crosses val="autoZero"/>
        <c:crossBetween val="between"/>
        <c:majorUnit val="0.2"/>
      </c:valAx>
      <c:spPr>
        <a:noFill/>
        <a:ln w="25387">
          <a:noFill/>
        </a:ln>
      </c:spPr>
    </c:plotArea>
    <c:legend>
      <c:legendPos val="b"/>
      <c:layout>
        <c:manualLayout>
          <c:xMode val="edge"/>
          <c:yMode val="edge"/>
          <c:x val="0.00193840824499124"/>
          <c:y val="0.00657894736842105"/>
          <c:w val="0.998061591755008"/>
          <c:h val="0.0921052631578947"/>
        </c:manualLayout>
      </c:layout>
      <c:overlay val="0"/>
      <c:spPr>
        <a:noFill/>
        <a:ln w="25387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Century Gothic" panose="020B0502020202020204" pitchFamily="34" charset="0"/>
              <a:ea typeface="Georgia"/>
              <a:cs typeface="Georgi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9" b="1" i="0" u="none" strike="noStrike" baseline="0">
          <a:solidFill>
            <a:schemeClr val="tx1"/>
          </a:solidFill>
          <a:latin typeface="Georgia"/>
          <a:ea typeface="Georgia"/>
          <a:cs typeface="Georgia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5CE50-6404-461E-AB94-D022E8815EC2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BF55D-0A9C-47DA-9336-4A2BD90A2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1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34035" indent="-282321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29284" indent="-225857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580998" indent="-225857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32711" indent="-225857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55A55505-4D53-4C41-A41B-5A5BEC4A4A4C}" type="slidenum">
              <a:rPr lang="en-US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27075"/>
            <a:ext cx="4514850" cy="338613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407" y="4345010"/>
            <a:ext cx="5067187" cy="40795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52" rIns="91105" bIns="45552"/>
          <a:lstStyle/>
          <a:p>
            <a:pPr eaLnBrk="1" hangingPunct="1"/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Gallup recently conducted research to uncover whether there is a correlation</a:t>
            </a:r>
            <a:r>
              <a:rPr lang="en-US" baseline="0" dirty="0"/>
              <a:t> between focusing on talent and Engagement.  What was uncovered is that the worst thing that you can do to people is ignore them and not discuss their performance.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baseline="0" dirty="0"/>
              <a:t>The “Ignored” graph shows the percent of Engaged, Not Engaged, and Actively Disengaged employees when there is no discussion around performance at all. Here you will see that 40% of the employees are Actively Disengaged, 57% are not engaged, and only 2% are engaged.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aseline="0" dirty="0"/>
              <a:t>The next graph shows the different levels of engagement when there is a performance review but the main focus is weaknesses.  Here you will see that the percentage of actively disengaged employees is practically cut in half and that 45% of the employees are now engaged.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baseline="0" dirty="0"/>
              <a:t>The real magic happens when you conduct a performance review around an employees strengths.  By focusing on the strengths during a performance review, you are drastically decreasing the level of actively disengaged employees down to less that 1%, and engaged employees are now at 61%.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baseline="0" dirty="0"/>
              <a:t>On day one, we discussed engagement and that active disengagement costs the US $550 billion each year.  By having performance reviews with your team and focusing on their strengths we are making a big impact on our organization and have the opportunity to make actively disengaged employees practically non-existent.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baseline="0" dirty="0"/>
              <a:t>By focusing on Employee’s strengths and things that you know they can be successful at, you are increasing their engagement.  Hands down this is a better option than focusing on their weaknesses where you already know that they won’t succeed.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0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Talk</a:t>
            </a:r>
            <a:r>
              <a:rPr lang="en-US" b="0" baseline="0" dirty="0"/>
              <a:t> about people that are eccentric, difficult to work with, etc. Those may be clues to talent and they may complement your team.</a:t>
            </a:r>
          </a:p>
          <a:p>
            <a:endParaRPr lang="en-US" b="0" baseline="0" dirty="0"/>
          </a:p>
          <a:p>
            <a:r>
              <a:rPr lang="en-US" b="0" baseline="0" dirty="0"/>
              <a:t>Stop trying to make people well-rounded.  Let them shine in their areas of talent and provide them with a supporting cast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1509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E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6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172B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044160"/>
            <a:ext cx="8279483" cy="5051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240"/>
            <a:ext cx="914400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1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E Interior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172B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549" y="1044160"/>
            <a:ext cx="8165432" cy="3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641141"/>
            <a:ext cx="8165432" cy="4551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14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E Interi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172B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044160"/>
            <a:ext cx="8279483" cy="5051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79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 Interior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6DAA4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549" y="1044160"/>
            <a:ext cx="8165432" cy="3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641141"/>
            <a:ext cx="8165432" cy="4551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6DAA43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6DAA43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82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 Interi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6DAA4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044160"/>
            <a:ext cx="8279483" cy="5051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6DAA43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6DAA43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0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Interior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B61F2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549" y="1044160"/>
            <a:ext cx="8165432" cy="3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641141"/>
            <a:ext cx="8165432" cy="4551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B61F23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B61F23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20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Interi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B61F2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044160"/>
            <a:ext cx="8279483" cy="5051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B61F23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B61F23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32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D Interior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EA9B3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549" y="1044160"/>
            <a:ext cx="8165432" cy="3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641141"/>
            <a:ext cx="8165432" cy="4551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A9B34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A9B34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33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D Interi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EA9B3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044160"/>
            <a:ext cx="8279483" cy="5051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A9B34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A9B34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10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D Interi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172B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044160"/>
            <a:ext cx="8279483" cy="5051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404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EE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41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9984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4000" b="1" kern="1200" dirty="0">
                <a:solidFill>
                  <a:srgbClr val="001D53"/>
                </a:solidFill>
                <a:latin typeface="Eurostile Extended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736"/>
            <a:ext cx="7886700" cy="4614969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1D53"/>
              </a:buClr>
              <a:buFont typeface="Eurostile-Medium" panose="020B0600000000000000" pitchFamily="34" charset="0"/>
              <a:buChar char="»"/>
              <a:defRPr>
                <a:latin typeface="Eurostile-Medium" panose="020B0600000000000000" pitchFamily="34" charset="0"/>
              </a:defRPr>
            </a:lvl1pPr>
            <a:lvl2pPr>
              <a:defRPr>
                <a:solidFill>
                  <a:srgbClr val="001D53"/>
                </a:solidFill>
                <a:latin typeface="Eurostile-Medium" panose="020B0600000000000000" pitchFamily="34" charset="0"/>
              </a:defRPr>
            </a:lvl2pPr>
            <a:lvl3pPr>
              <a:defRPr>
                <a:solidFill>
                  <a:srgbClr val="054A30"/>
                </a:solidFill>
                <a:latin typeface="Eurostile-Medium" panose="020B0600000000000000" pitchFamily="34" charset="0"/>
              </a:defRPr>
            </a:lvl3pPr>
            <a:lvl4pPr>
              <a:defRPr>
                <a:latin typeface="Eurostile-Medium" panose="020B0600000000000000" pitchFamily="34" charset="0"/>
              </a:defRPr>
            </a:lvl4pPr>
            <a:lvl5pPr>
              <a:defRPr>
                <a:solidFill>
                  <a:srgbClr val="001D53"/>
                </a:solidFill>
                <a:latin typeface="Eurostile-Medium" panose="020B0600000000000000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0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 Interi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172B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044160"/>
            <a:ext cx="8279483" cy="50518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007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564F793-B4E2-40BB-AFE5-96EF01F828BD}" type="datetimeFigureOut">
              <a:rPr lang="en-US" smtClean="0">
                <a:solidFill>
                  <a:srgbClr val="3A3838"/>
                </a:solidFill>
                <a:latin typeface="Century Gothic" panose="020F03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12/2/17</a:t>
            </a:fld>
            <a:endParaRPr lang="en-US">
              <a:solidFill>
                <a:srgbClr val="3A3838"/>
              </a:solidFill>
              <a:latin typeface="Century Gothic" panose="020F0302020204030204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3A3838"/>
              </a:solidFill>
              <a:latin typeface="Century Gothic" panose="020F0302020204030204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DF11FB2-116A-43BF-8908-035610D6B91F}" type="slidenum">
              <a:rPr lang="en-US" smtClean="0">
                <a:solidFill>
                  <a:srgbClr val="3A3838"/>
                </a:solidFill>
                <a:latin typeface="Century Gothic" panose="020F03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3A3838"/>
              </a:solidFill>
              <a:latin typeface="Century Gothic" panose="020F03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20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E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1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C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5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D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5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E &amp; PC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4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l Services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657945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© Copyright Evolve Performance Group. All rights</a:t>
            </a:r>
            <a:r>
              <a:rPr lang="en-US" sz="600" baseline="0" dirty="0">
                <a:solidFill>
                  <a:schemeClr val="bg1">
                    <a:lumMod val="90000"/>
                  </a:schemeClr>
                </a:solidFill>
                <a:latin typeface="Century Gothic" panose="020B0502020202020204" pitchFamily="34" charset="0"/>
              </a:rPr>
              <a:t> reserved.</a:t>
            </a:r>
            <a:endParaRPr lang="en-US" sz="600" dirty="0">
              <a:solidFill>
                <a:schemeClr val="bg1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4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All Services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795815"/>
            <a:ext cx="9144000" cy="674353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554659"/>
            <a:ext cx="9144000" cy="417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240"/>
            <a:ext cx="914400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- Interior Sub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549" y="257930"/>
            <a:ext cx="8165432" cy="6484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172B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549" y="1044160"/>
            <a:ext cx="8165432" cy="3916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95549" y="1641141"/>
            <a:ext cx="8165432" cy="4551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400">
                <a:latin typeface="Century Gothic" panose="020B0502020202020204" pitchFamily="34" charset="0"/>
              </a:defRPr>
            </a:lvl1pPr>
            <a:lvl2pPr marL="685800" indent="-2286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0172BE"/>
              </a:buClr>
              <a:buFont typeface="Wingdings" panose="05000000000000000000" pitchFamily="2" charset="2"/>
              <a:buChar char="§"/>
              <a:defRPr sz="2000">
                <a:latin typeface="Century Gothic" panose="020B0502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Century Gothic" panose="020B0502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240"/>
            <a:ext cx="914400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9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Curing Disengagement?</a:t>
            </a:r>
          </a:p>
        </p:txBody>
      </p:sp>
      <p:sp>
        <p:nvSpPr>
          <p:cNvPr id="1027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7300913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5AD74A23-458A-4A3D-8727-3324E6D07EC9}" type="slidenum">
              <a:rPr lang="en-US">
                <a:solidFill>
                  <a:srgbClr val="0098DB"/>
                </a:solidFill>
              </a:rPr>
              <a:pPr eaLnBrk="1" hangingPunct="1"/>
              <a:t>1</a:t>
            </a:fld>
            <a:endParaRPr lang="en-US">
              <a:solidFill>
                <a:srgbClr val="0098DB"/>
              </a:solidFill>
            </a:endParaRPr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5067300" y="7351712"/>
            <a:ext cx="38433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en-US" sz="600">
                <a:solidFill>
                  <a:srgbClr val="E0E1DD"/>
                </a:solidFill>
              </a:rPr>
              <a:t>Copyright © 2007 Gallup, Inc. All rights reserved.</a:t>
            </a:r>
            <a:endParaRPr lang="en-US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/>
          </p:nvPr>
        </p:nvGraphicFramePr>
        <p:xfrm>
          <a:off x="579437" y="1407135"/>
          <a:ext cx="8140700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0" name="Oval 5"/>
          <p:cNvSpPr>
            <a:spLocks noChangeArrowheads="1"/>
          </p:cNvSpPr>
          <p:nvPr/>
        </p:nvSpPr>
        <p:spPr bwMode="auto">
          <a:xfrm>
            <a:off x="6664325" y="5630862"/>
            <a:ext cx="1655762" cy="8239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V="1">
            <a:off x="8077200" y="1588532"/>
            <a:ext cx="306387" cy="3420641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7712868" y="1219200"/>
            <a:ext cx="1341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/>
            <a:r>
              <a:rPr lang="en-US" b="1" dirty="0">
                <a:solidFill>
                  <a:schemeClr val="accent1"/>
                </a:solidFill>
                <a:latin typeface="+mj-lt"/>
              </a:rPr>
              <a:t>1 in 100</a:t>
            </a:r>
          </a:p>
        </p:txBody>
      </p:sp>
      <p:sp>
        <p:nvSpPr>
          <p:cNvPr id="1033" name="Oval 8"/>
          <p:cNvSpPr>
            <a:spLocks noChangeArrowheads="1"/>
          </p:cNvSpPr>
          <p:nvPr/>
        </p:nvSpPr>
        <p:spPr bwMode="auto">
          <a:xfrm>
            <a:off x="6727825" y="4988535"/>
            <a:ext cx="1655762" cy="823913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56833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Stars Have Sharp Points…</a:t>
            </a:r>
          </a:p>
        </p:txBody>
      </p:sp>
      <p:pic>
        <p:nvPicPr>
          <p:cNvPr id="7" name="Picture 2" descr="C:\Users\miss melis\AppData\Local\Microsoft\Windows\Temporary Internet Files\Content.IE5\MMLNRIHW\MC900431611[1].png"/>
          <p:cNvPicPr>
            <a:picLocks noGrp="1" noChangeAspect="1" noChangeArrowheads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01" y="2262019"/>
            <a:ext cx="1828571" cy="1828571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411735" y="4705848"/>
            <a:ext cx="5364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6DAA43"/>
                </a:solidFill>
              </a:rPr>
              <a:t>Teams Are Well Rounded!</a:t>
            </a:r>
          </a:p>
        </p:txBody>
      </p:sp>
      <p:pic>
        <p:nvPicPr>
          <p:cNvPr id="9" name="Picture 2" descr="C:\Users\miss melis\AppData\Local\Microsoft\Windows\Temporary Internet Files\Content.IE5\MMLNRIHW\MC90043161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706" y="1787229"/>
            <a:ext cx="2918619" cy="29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miss melis\AppData\Local\Microsoft\Windows\Temporary Internet Files\Content.IE5\MMLNRIHW\MC90043161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05">
            <a:off x="4599659" y="1742591"/>
            <a:ext cx="2918619" cy="29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iss melis\AppData\Local\Microsoft\Windows\Temporary Internet Files\Content.IE5\MMLNRIHW\MC90043161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6641">
            <a:off x="4581225" y="1726741"/>
            <a:ext cx="2918619" cy="29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miss melis\AppData\Local\Microsoft\Windows\Temporary Internet Files\Content.IE5\MMLNRIHW\MC90043161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2093">
            <a:off x="4575558" y="1716996"/>
            <a:ext cx="2918619" cy="29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miss melis\AppData\Local\Microsoft\Windows\Temporary Internet Files\Content.IE5\MMLNRIHW\MC90043161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19742">
            <a:off x="4421917" y="1742459"/>
            <a:ext cx="2918619" cy="29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97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rgbClr val="3A3838"/>
      </a:dk1>
      <a:lt1>
        <a:srgbClr val="E7E6E6"/>
      </a:lt1>
      <a:dk2>
        <a:srgbClr val="171616"/>
      </a:dk2>
      <a:lt2>
        <a:srgbClr val="D0CECE"/>
      </a:lt2>
      <a:accent1>
        <a:srgbClr val="B61B17"/>
      </a:accent1>
      <a:accent2>
        <a:srgbClr val="EA9B34"/>
      </a:accent2>
      <a:accent3>
        <a:srgbClr val="0172BE"/>
      </a:accent3>
      <a:accent4>
        <a:srgbClr val="89C348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volve 2015 Template.potx" id="{37587ACE-92D8-48ED-8F22-78E7B69FDFCF}" vid="{9951ADE2-F057-4310-9408-20094A96C1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88</Words>
  <Application>Microsoft Macintosh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Curing Disengagement?</vt:lpstr>
      <vt:lpstr>Stars Have Sharp Points…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Strengths</dc:title>
  <dc:creator>jeff tobaben</dc:creator>
  <cp:lastModifiedBy>Ginger Wynn</cp:lastModifiedBy>
  <cp:revision>3</cp:revision>
  <dcterms:created xsi:type="dcterms:W3CDTF">2017-12-02T03:12:27Z</dcterms:created>
  <dcterms:modified xsi:type="dcterms:W3CDTF">2017-12-02T16:37:43Z</dcterms:modified>
</cp:coreProperties>
</file>